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6858000" cy="9906000" type="A4"/>
  <p:notesSz cx="6735763" cy="9866313"/>
  <p:defaultTextStyle>
    <a:defPPr>
      <a:defRPr lang="en-US"/>
    </a:defPPr>
    <a:lvl1pPr marL="0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67FBEA9-369F-4101-AE6B-AE82A3567402}">
          <p14:sldIdLst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VE" initials="F" lastIdx="5" clrIdx="0">
    <p:extLst/>
  </p:cmAuthor>
  <p:cmAuthor id="2" name="Laura Warin" initials="LW" lastIdx="15" clrIdx="1">
    <p:extLst/>
  </p:cmAuthor>
  <p:cmAuthor id="3" name="adalmau" initials="ad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152"/>
    <a:srgbClr val="F4ECDE"/>
    <a:srgbClr val="C3D69B"/>
    <a:srgbClr val="61C6F1"/>
    <a:srgbClr val="1F7695"/>
    <a:srgbClr val="62C6F1"/>
    <a:srgbClr val="E6E6E6"/>
    <a:srgbClr val="F6AA39"/>
    <a:srgbClr val="EBE5DF"/>
    <a:srgbClr val="FA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4" autoAdjust="0"/>
    <p:restoredTop sz="94660"/>
  </p:normalViewPr>
  <p:slideViewPr>
    <p:cSldViewPr>
      <p:cViewPr>
        <p:scale>
          <a:sx n="170" d="100"/>
          <a:sy n="170" d="100"/>
        </p:scale>
        <p:origin x="-1944" y="9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56" cy="493316"/>
          </a:xfrm>
          <a:prstGeom prst="rect">
            <a:avLst/>
          </a:prstGeom>
        </p:spPr>
        <p:txBody>
          <a:bodyPr vert="horz" lIns="90885" tIns="45444" rIns="90885" bIns="454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835" y="1"/>
            <a:ext cx="2919356" cy="493316"/>
          </a:xfrm>
          <a:prstGeom prst="rect">
            <a:avLst/>
          </a:prstGeom>
        </p:spPr>
        <p:txBody>
          <a:bodyPr vert="horz" lIns="90885" tIns="45444" rIns="90885" bIns="45444" rtlCol="0"/>
          <a:lstStyle>
            <a:lvl1pPr algn="r">
              <a:defRPr sz="1200"/>
            </a:lvl1pPr>
          </a:lstStyle>
          <a:p>
            <a:fld id="{ADA4ED21-1706-4D4D-88FC-77164330CC2A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5" tIns="45444" rIns="90885" bIns="454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885" tIns="45444" rIns="90885" bIns="454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418"/>
            <a:ext cx="2919356" cy="493316"/>
          </a:xfrm>
          <a:prstGeom prst="rect">
            <a:avLst/>
          </a:prstGeom>
        </p:spPr>
        <p:txBody>
          <a:bodyPr vert="horz" lIns="90885" tIns="45444" rIns="90885" bIns="454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835" y="9371418"/>
            <a:ext cx="2919356" cy="493316"/>
          </a:xfrm>
          <a:prstGeom prst="rect">
            <a:avLst/>
          </a:prstGeom>
        </p:spPr>
        <p:txBody>
          <a:bodyPr vert="horz" lIns="90885" tIns="45444" rIns="90885" bIns="45444" rtlCol="0" anchor="b"/>
          <a:lstStyle>
            <a:lvl1pPr algn="r">
              <a:defRPr sz="1200"/>
            </a:lvl1pPr>
          </a:lstStyle>
          <a:p>
            <a:fld id="{C049E39F-59F3-4C7F-8D13-0A9802B7D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2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4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8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2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1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8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43351" y="598491"/>
            <a:ext cx="1223962" cy="12772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5" y="598491"/>
            <a:ext cx="3557587" cy="12772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2"/>
          </a:xfrm>
        </p:spPr>
        <p:txBody>
          <a:bodyPr anchor="t"/>
          <a:lstStyle>
            <a:lvl1pPr algn="l">
              <a:defRPr sz="378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7"/>
          </a:xfrm>
        </p:spPr>
        <p:txBody>
          <a:bodyPr anchor="b"/>
          <a:lstStyle>
            <a:lvl1pPr marL="0" indent="0">
              <a:buNone/>
              <a:defRPr sz="1891">
                <a:solidFill>
                  <a:schemeClr val="tx1">
                    <a:tint val="75000"/>
                  </a:schemeClr>
                </a:solidFill>
              </a:defRPr>
            </a:lvl1pPr>
            <a:lvl2pPr marL="432308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2pPr>
            <a:lvl3pPr marL="864615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3pPr>
            <a:lvl4pPr marL="129692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72923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2161538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59384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302615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45846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464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6539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8"/>
            <a:ext cx="303014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8"/>
            <a:ext cx="303014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8"/>
            <a:ext cx="303133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8"/>
            <a:ext cx="303133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1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4" cy="1678517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6"/>
          </a:xfrm>
        </p:spPr>
        <p:txBody>
          <a:bodyPr/>
          <a:lstStyle>
            <a:lvl1pPr>
              <a:defRPr sz="3026"/>
            </a:lvl1pPr>
            <a:lvl2pPr>
              <a:defRPr sz="2648"/>
            </a:lvl2pPr>
            <a:lvl3pPr>
              <a:defRPr sz="2270"/>
            </a:lvl3pPr>
            <a:lvl4pPr>
              <a:defRPr sz="1891"/>
            </a:lvl4pPr>
            <a:lvl5pPr>
              <a:defRPr sz="1891"/>
            </a:lvl5pPr>
            <a:lvl6pPr>
              <a:defRPr sz="1891"/>
            </a:lvl6pPr>
            <a:lvl7pPr>
              <a:defRPr sz="1891"/>
            </a:lvl7pPr>
            <a:lvl8pPr>
              <a:defRPr sz="1891"/>
            </a:lvl8pPr>
            <a:lvl9pPr>
              <a:defRPr sz="18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4" cy="67759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026"/>
            </a:lvl1pPr>
            <a:lvl2pPr marL="432308" indent="0">
              <a:buNone/>
              <a:defRPr sz="2648"/>
            </a:lvl2pPr>
            <a:lvl3pPr marL="864615" indent="0">
              <a:buNone/>
              <a:defRPr sz="2270"/>
            </a:lvl3pPr>
            <a:lvl4pPr marL="1296923" indent="0">
              <a:buNone/>
              <a:defRPr sz="1891"/>
            </a:lvl4pPr>
            <a:lvl5pPr marL="1729230" indent="0">
              <a:buNone/>
              <a:defRPr sz="1891"/>
            </a:lvl5pPr>
            <a:lvl6pPr marL="2161538" indent="0">
              <a:buNone/>
              <a:defRPr sz="1891"/>
            </a:lvl6pPr>
            <a:lvl7pPr marL="2593845" indent="0">
              <a:buNone/>
              <a:defRPr sz="1891"/>
            </a:lvl7pPr>
            <a:lvl8pPr marL="3026153" indent="0">
              <a:buNone/>
              <a:defRPr sz="1891"/>
            </a:lvl8pPr>
            <a:lvl9pPr marL="3458460" indent="0">
              <a:buNone/>
              <a:defRPr sz="189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6C66-4E6D-420D-85D2-FCF55048AC67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2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4615" rtl="0" eaLnBrk="1" latinLnBrk="0" hangingPunct="1">
        <a:spcBef>
          <a:spcPct val="0"/>
        </a:spcBef>
        <a:buNone/>
        <a:defRPr sz="41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231" indent="-324231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6" kern="1200">
          <a:solidFill>
            <a:schemeClr val="tx1"/>
          </a:solidFill>
          <a:latin typeface="+mn-lt"/>
          <a:ea typeface="+mn-ea"/>
          <a:cs typeface="+mn-cs"/>
        </a:defRPr>
      </a:lvl1pPr>
      <a:lvl2pPr marL="702499" indent="-270192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2648" kern="1200">
          <a:solidFill>
            <a:schemeClr val="tx1"/>
          </a:solidFill>
          <a:latin typeface="+mn-lt"/>
          <a:ea typeface="+mn-ea"/>
          <a:cs typeface="+mn-cs"/>
        </a:defRPr>
      </a:lvl2pPr>
      <a:lvl3pPr marL="108076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70" kern="1200">
          <a:solidFill>
            <a:schemeClr val="tx1"/>
          </a:solidFill>
          <a:latin typeface="+mn-lt"/>
          <a:ea typeface="+mn-ea"/>
          <a:cs typeface="+mn-cs"/>
        </a:defRPr>
      </a:lvl3pPr>
      <a:lvl4pPr marL="151307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4538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»"/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377691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0999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24230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67461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1pPr>
      <a:lvl2pPr marL="43230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2pPr>
      <a:lvl3pPr marL="86461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3pPr>
      <a:lvl4pPr marL="129692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4pPr>
      <a:lvl5pPr marL="172923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5pPr>
      <a:lvl6pPr marL="216153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6pPr>
      <a:lvl7pPr marL="259384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7pPr>
      <a:lvl8pPr marL="302615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8pPr>
      <a:lvl9pPr marL="345846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/>
        </p:nvCxnSpPr>
        <p:spPr>
          <a:xfrm>
            <a:off x="1179480" y="188967"/>
            <a:ext cx="0" cy="1359010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752" y="200473"/>
            <a:ext cx="4526324" cy="872872"/>
          </a:xfrm>
          <a:prstGeom prst="rect">
            <a:avLst/>
          </a:prstGeom>
          <a:solidFill>
            <a:srgbClr val="1141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Arrow: Down 3"/>
          <p:cNvSpPr/>
          <p:nvPr/>
        </p:nvSpPr>
        <p:spPr>
          <a:xfrm>
            <a:off x="2725879" y="781268"/>
            <a:ext cx="720080" cy="576064"/>
          </a:xfrm>
          <a:prstGeom prst="downArrow">
            <a:avLst/>
          </a:prstGeom>
          <a:solidFill>
            <a:srgbClr val="114152"/>
          </a:solidFill>
          <a:ln>
            <a:solidFill>
              <a:srgbClr val="11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01" b="89958" l="900" r="90000">
                        <a14:foregroundMark x1="12700" y1="71853" x2="12700" y2="71853"/>
                        <a14:foregroundMark x1="16500" y1="71570" x2="16500" y2="71570"/>
                        <a14:foregroundMark x1="18600" y1="71570" x2="18600" y2="71570"/>
                        <a14:foregroundMark x1="20900" y1="71570" x2="20900" y2="71570"/>
                        <a14:foregroundMark x1="23900" y1="72277" x2="23900" y2="72277"/>
                        <a14:foregroundMark x1="26700" y1="71570" x2="26700" y2="71570"/>
                        <a14:foregroundMark x1="31500" y1="71287" x2="31500" y2="71287"/>
                        <a14:foregroundMark x1="36200" y1="71004" x2="36200" y2="71004"/>
                        <a14:foregroundMark x1="39300" y1="71004" x2="39300" y2="71004"/>
                        <a14:foregroundMark x1="42100" y1="72560" x2="42100" y2="72560"/>
                        <a14:foregroundMark x1="44200" y1="71004" x2="44200" y2="71004"/>
                        <a14:foregroundMark x1="47000" y1="70721" x2="47000" y2="70721"/>
                        <a14:foregroundMark x1="49900" y1="70721" x2="49900" y2="70721"/>
                        <a14:foregroundMark x1="54400" y1="71287" x2="54400" y2="71287"/>
                        <a14:foregroundMark x1="57900" y1="71570" x2="57900" y2="71570"/>
                        <a14:foregroundMark x1="61100" y1="71570" x2="61100" y2="71570"/>
                        <a14:foregroundMark x1="64100" y1="71570" x2="64100" y2="71570"/>
                        <a14:foregroundMark x1="65800" y1="71570" x2="65800" y2="71570"/>
                        <a14:foregroundMark x1="63000" y1="72277" x2="63000" y2="72277"/>
                        <a14:foregroundMark x1="68900" y1="71287" x2="68900" y2="71287"/>
                        <a14:foregroundMark x1="71700" y1="71287" x2="71700" y2="712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19" y="38717"/>
            <a:ext cx="3227349" cy="22817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83656" y="326231"/>
            <a:ext cx="4368514" cy="90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Ovce</a:t>
            </a:r>
            <a:r>
              <a:rPr lang="en-US" sz="18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  <a:r>
              <a:rPr lang="hr-HR" sz="18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prevencija stresa zbog vrućine ili hladnoće</a:t>
            </a:r>
            <a:endParaRPr lang="en-US" sz="1800" b="1" i="1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nl-BE" dirty="0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5747056" y="188967"/>
            <a:ext cx="0" cy="880333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60476" y="1271788"/>
            <a:ext cx="2929378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Poveznica na sve vodiče i informacije</a:t>
            </a:r>
            <a:r>
              <a:rPr lang="en-GB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endParaRPr lang="en-GB" sz="1050" i="1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r"/>
            <a:r>
              <a:rPr lang="en-GB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www.animaltransportguides.eu</a:t>
            </a:r>
            <a:endParaRPr lang="nl-BE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2090" y="3573447"/>
            <a:ext cx="499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BE" sz="2800" dirty="0"/>
          </a:p>
        </p:txBody>
      </p:sp>
      <p:sp>
        <p:nvSpPr>
          <p:cNvPr id="79" name="Rectangle 78"/>
          <p:cNvSpPr/>
          <p:nvPr/>
        </p:nvSpPr>
        <p:spPr>
          <a:xfrm>
            <a:off x="129249" y="7889953"/>
            <a:ext cx="6569658" cy="400268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2" name="TextBox 81"/>
          <p:cNvSpPr txBox="1"/>
          <p:nvPr/>
        </p:nvSpPr>
        <p:spPr>
          <a:xfrm>
            <a:off x="429766" y="7944581"/>
            <a:ext cx="5841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Stelja na vozilu</a:t>
            </a:r>
            <a:endParaRPr lang="en-US" sz="1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20196" y="8338328"/>
            <a:ext cx="6587764" cy="1510624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77" name="Rectangle 76"/>
          <p:cNvSpPr/>
          <p:nvPr/>
        </p:nvSpPr>
        <p:spPr>
          <a:xfrm>
            <a:off x="120196" y="1956451"/>
            <a:ext cx="6569657" cy="400268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8" name="TextBox 77"/>
          <p:cNvSpPr txBox="1"/>
          <p:nvPr/>
        </p:nvSpPr>
        <p:spPr>
          <a:xfrm>
            <a:off x="630113" y="2012676"/>
            <a:ext cx="561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Prostor na vozilu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884531" y="1684004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87" name="Rectangle 86"/>
          <p:cNvSpPr/>
          <p:nvPr/>
        </p:nvSpPr>
        <p:spPr>
          <a:xfrm>
            <a:off x="120196" y="2460901"/>
            <a:ext cx="6569658" cy="5327897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short distance transportation, the recommended empirical coefficient (and space allowances) varies according to sheep’s category</a:t>
            </a:r>
            <a:endParaRPr lang="nl-BE" dirty="0">
              <a:solidFill>
                <a:schemeClr val="bg1"/>
              </a:solidFill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9" t="4270" r="6383" b="2291"/>
          <a:stretch/>
        </p:blipFill>
        <p:spPr>
          <a:xfrm>
            <a:off x="5880886" y="229657"/>
            <a:ext cx="747804" cy="79895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872005"/>
              </p:ext>
            </p:extLst>
          </p:nvPr>
        </p:nvGraphicFramePr>
        <p:xfrm>
          <a:off x="435342" y="4473371"/>
          <a:ext cx="5860935" cy="1161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645">
                  <a:extLst>
                    <a:ext uri="{9D8B030D-6E8A-4147-A177-3AD203B41FA5}">
                      <a16:colId xmlns:a16="http://schemas.microsoft.com/office/drawing/2014/main" xmlns="" val="1885046197"/>
                    </a:ext>
                  </a:extLst>
                </a:gridCol>
                <a:gridCol w="1953645">
                  <a:extLst>
                    <a:ext uri="{9D8B030D-6E8A-4147-A177-3AD203B41FA5}">
                      <a16:colId xmlns:a16="http://schemas.microsoft.com/office/drawing/2014/main" xmlns="" val="3187364043"/>
                    </a:ext>
                  </a:extLst>
                </a:gridCol>
                <a:gridCol w="1953645">
                  <a:extLst>
                    <a:ext uri="{9D8B030D-6E8A-4147-A177-3AD203B41FA5}">
                      <a16:colId xmlns:a16="http://schemas.microsoft.com/office/drawing/2014/main" xmlns="" val="3917262344"/>
                    </a:ext>
                  </a:extLst>
                </a:gridCol>
              </a:tblGrid>
              <a:tr h="162110">
                <a:tc>
                  <a:txBody>
                    <a:bodyPr/>
                    <a:lstStyle/>
                    <a:p>
                      <a:r>
                        <a:rPr lang="hr-HR" sz="900" i="1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Najmanja površina</a:t>
                      </a:r>
                      <a:endParaRPr lang="nl-BE" sz="900" i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Kratka putovanja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90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Duga putovanja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9928244"/>
                  </a:ext>
                </a:extLst>
              </a:tr>
              <a:tr h="233337">
                <a:tc>
                  <a:txBody>
                    <a:bodyPr/>
                    <a:lstStyle/>
                    <a:p>
                      <a:r>
                        <a:rPr lang="hr-HR" sz="90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Ostrižene ovce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0.44 m</a:t>
                      </a:r>
                      <a:r>
                        <a:rPr lang="ca-ES" sz="900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for 67 kg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0.44 m</a:t>
                      </a:r>
                      <a:r>
                        <a:rPr lang="ca-ES" sz="900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for 40 kg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1789817"/>
                  </a:ext>
                </a:extLst>
              </a:tr>
              <a:tr h="233337">
                <a:tc>
                  <a:txBody>
                    <a:bodyPr/>
                    <a:lstStyle/>
                    <a:p>
                      <a:r>
                        <a:rPr lang="hr-HR" sz="90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Ovce s runom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0.56 m</a:t>
                      </a:r>
                      <a:r>
                        <a:rPr lang="ca-ES" sz="900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for 65 kg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0.53 m</a:t>
                      </a:r>
                      <a:r>
                        <a:rPr lang="ca-ES" sz="900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for 40 kg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6067840"/>
                  </a:ext>
                </a:extLst>
              </a:tr>
              <a:tr h="233337">
                <a:tc>
                  <a:txBody>
                    <a:bodyPr/>
                    <a:lstStyle/>
                    <a:p>
                      <a:r>
                        <a:rPr lang="hr-HR" sz="90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Ostrižena janjad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0.3 m</a:t>
                      </a:r>
                      <a:r>
                        <a:rPr lang="ca-ES" sz="900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for 32.5 kg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7332005"/>
                  </a:ext>
                </a:extLst>
              </a:tr>
              <a:tr h="233337">
                <a:tc>
                  <a:txBody>
                    <a:bodyPr/>
                    <a:lstStyle/>
                    <a:p>
                      <a:r>
                        <a:rPr lang="hr-HR" sz="90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Janjad s runom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0.4 m</a:t>
                      </a:r>
                      <a:r>
                        <a:rPr lang="ca-ES" sz="900" kern="1200" baseline="300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r>
                        <a:rPr lang="ca-ES" sz="900" kern="1200" dirty="0">
                          <a:solidFill>
                            <a:schemeClr val="dk1"/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for 40.5 kg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</a:t>
                      </a:r>
                      <a:endParaRPr lang="nl-BE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0636091"/>
                  </a:ext>
                </a:extLst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874037" y="8493017"/>
            <a:ext cx="43126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Hladno vrijeme</a:t>
            </a:r>
            <a:r>
              <a:rPr lang="en-GB" sz="11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povećaj količinu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stelje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izolaciju i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ukloni mokru stelju 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nakon svakog putovanja 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svrhu prevencije smrzavanja na vozilu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87" y="9101120"/>
            <a:ext cx="594625" cy="5946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87" y="8384651"/>
            <a:ext cx="563287" cy="542927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874037" y="9170984"/>
            <a:ext cx="40699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Toplo vrijeme</a:t>
            </a:r>
            <a:r>
              <a:rPr lang="en-GB" sz="11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koristi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mokri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pijesak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mokre strugotine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piljevinu ili ljuske riže 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umjesto stelje od slame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</a:t>
            </a:r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443" y="8542702"/>
            <a:ext cx="1447226" cy="1085420"/>
          </a:xfrm>
          <a:prstGeom prst="rect">
            <a:avLst/>
          </a:prstGeom>
          <a:ln>
            <a:solidFill>
              <a:srgbClr val="114152"/>
            </a:solidFill>
          </a:ln>
        </p:spPr>
      </p:pic>
      <p:sp>
        <p:nvSpPr>
          <p:cNvPr id="73" name="TextBox 72"/>
          <p:cNvSpPr txBox="1"/>
          <p:nvPr/>
        </p:nvSpPr>
        <p:spPr>
          <a:xfrm>
            <a:off x="251587" y="2526037"/>
            <a:ext cx="4300024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Ovce</a:t>
            </a:r>
            <a:r>
              <a:rPr lang="en-GB" sz="11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1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trebaju</a:t>
            </a:r>
            <a:r>
              <a:rPr lang="en-GB" sz="11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1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dovoljno</a:t>
            </a:r>
            <a:r>
              <a:rPr lang="en-GB" sz="11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mjesta</a:t>
            </a:r>
            <a:r>
              <a:rPr lang="en-GB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1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</a:t>
            </a:r>
            <a:r>
              <a:rPr lang="en-GB" sz="1100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usvajanje</a:t>
            </a:r>
            <a:r>
              <a:rPr lang="en-GB" sz="11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najbolje </a:t>
            </a:r>
            <a:r>
              <a:rPr lang="en-GB" sz="110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strategije</a:t>
            </a:r>
            <a:r>
              <a:rPr lang="en-GB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potrebnim prostorom,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to će im pomoći u prevenciji gubitka ravnoteže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klizanja ili padova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Ako raspoloživi prostor nije dovoljan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životinje neće leći, čak i kad su umorne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Količina prostora potrebna za svaku životinju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ovisi o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tjelesnoj težini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imaju li ovce runo i o njegovoj debljini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imaju li rogove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en-GB" sz="11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temperatur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ponašanju životinja tijekom prijevoza.</a:t>
            </a:r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just"/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9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189" y="2588205"/>
            <a:ext cx="1235045" cy="926284"/>
          </a:xfrm>
          <a:prstGeom prst="ellipse">
            <a:avLst/>
          </a:prstGeom>
          <a:ln>
            <a:solidFill>
              <a:srgbClr val="11415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1" name="Oval 30">
            <a:extLst>
              <a:ext uri="{FF2B5EF4-FFF2-40B4-BE49-F238E27FC236}">
                <a16:creationId xmlns:a16="http://schemas.microsoft.com/office/drawing/2014/main" xmlns="" id="{EFA89124-10DA-4658-AB33-116D9CB6F58C}"/>
              </a:ext>
            </a:extLst>
          </p:cNvPr>
          <p:cNvSpPr/>
          <p:nvPr/>
        </p:nvSpPr>
        <p:spPr>
          <a:xfrm>
            <a:off x="2733667" y="1482673"/>
            <a:ext cx="769377" cy="3486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0CD1A6F-594D-4723-BAEB-F3C26B5F052E}"/>
              </a:ext>
            </a:extLst>
          </p:cNvPr>
          <p:cNvSpPr txBox="1"/>
          <p:nvPr/>
        </p:nvSpPr>
        <p:spPr>
          <a:xfrm flipH="1">
            <a:off x="2740401" y="1535130"/>
            <a:ext cx="7427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50" b="1" dirty="0" smtClean="0">
                <a:solidFill>
                  <a:schemeClr val="bg1"/>
                </a:solidFill>
              </a:rPr>
              <a:t>Stranica</a:t>
            </a:r>
            <a:r>
              <a:rPr lang="en-GB" sz="1050" b="1" dirty="0" smtClean="0">
                <a:solidFill>
                  <a:schemeClr val="bg1"/>
                </a:solidFill>
              </a:rPr>
              <a:t> </a:t>
            </a:r>
            <a:r>
              <a:rPr lang="en-GB" sz="1050" b="1" dirty="0">
                <a:solidFill>
                  <a:schemeClr val="bg1"/>
                </a:solidFill>
              </a:rPr>
              <a:t>1</a:t>
            </a:r>
            <a:endParaRPr lang="nl-BE" sz="1050" b="1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34D394C-7090-4BE9-92B8-A5DA470D8BEA}"/>
              </a:ext>
            </a:extLst>
          </p:cNvPr>
          <p:cNvSpPr txBox="1"/>
          <p:nvPr/>
        </p:nvSpPr>
        <p:spPr>
          <a:xfrm>
            <a:off x="195775" y="5737918"/>
            <a:ext cx="650036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 više mjesta za sve životinje ako se moraju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odmoriti, napojiti i nahraniti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 vozilu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tom slučaju treba im osigurati pristup do hrane i vode.</a:t>
            </a:r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1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25%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više prostora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ovce s runom i janjad 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≥ </a:t>
            </a:r>
            <a:r>
              <a:rPr lang="en-GB" sz="11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26 kg,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nego za ovce i janjad s runom</a:t>
            </a:r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l-BE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Tijekom prijevoza osiguraj više mjesta pri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višim </a:t>
            </a:r>
            <a:r>
              <a:rPr lang="en-GB" sz="110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temperatur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ama</a:t>
            </a:r>
            <a:r>
              <a:rPr lang="en-GB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ili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višoj vlazi zraka</a:t>
            </a:r>
            <a:r>
              <a:rPr lang="en-GB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ili ako se očekuje da će tijekom putovanja ovce biti izložene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povećanom stresu</a:t>
            </a:r>
            <a:endParaRPr lang="en-GB" sz="11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 više prostora ako će vozilo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stajati dulje vrijeme 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osim za vozilo s prisilnom ventilacijom</a:t>
            </a:r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Još bolje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!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Nedavno </a:t>
            </a:r>
            <a:r>
              <a:rPr lang="hr-HR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ostrižene ovce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mogu se prevoziti samo ako imaju vunu duljine najmanje 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mm</a:t>
            </a:r>
            <a:r>
              <a:rPr lang="en-GB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primjerice ponovni rast, šišanje odgovarajućim češljem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ako nisu ostrižene u zadnjih 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sata prije početka putovanja</a:t>
            </a:r>
            <a:endParaRPr lang="nl-BE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l-BE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899602" y="7624199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C11D70D-1470-4854-A047-BC0319D391A9}"/>
              </a:ext>
            </a:extLst>
          </p:cNvPr>
          <p:cNvSpPr/>
          <p:nvPr/>
        </p:nvSpPr>
        <p:spPr>
          <a:xfrm>
            <a:off x="235919" y="3636837"/>
            <a:ext cx="60603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Uvijek imaj na umu da prostor iznad najviše točke ovce mora iznositi najmanje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11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 cm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 vozilu s prisilnom ventilacijom te najmanje </a:t>
            </a:r>
            <a:r>
              <a:rPr lang="en-GB" sz="11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30 </a:t>
            </a:r>
            <a:r>
              <a:rPr lang="en-GB" sz="11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cm </a:t>
            </a:r>
            <a:r>
              <a:rPr lang="hr-HR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 vozilu koje nema takvu ventilaciju</a:t>
            </a:r>
            <a:r>
              <a:rPr lang="en-GB" sz="11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6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39665" y="1018910"/>
            <a:ext cx="6192688" cy="400268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Rectangle 29"/>
          <p:cNvSpPr/>
          <p:nvPr/>
        </p:nvSpPr>
        <p:spPr>
          <a:xfrm>
            <a:off x="333461" y="1483053"/>
            <a:ext cx="6175953" cy="4105138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62" name="TextBox 61"/>
          <p:cNvSpPr txBox="1"/>
          <p:nvPr/>
        </p:nvSpPr>
        <p:spPr>
          <a:xfrm>
            <a:off x="633764" y="1097344"/>
            <a:ext cx="561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Regul</a:t>
            </a:r>
            <a:r>
              <a:rPr lang="hr-HR" sz="14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iranje</a:t>
            </a:r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uvjeta na vozilu i kontrola klime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9391" y="803545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sp>
        <p:nvSpPr>
          <p:cNvPr id="11" name="Rectangle 10"/>
          <p:cNvSpPr/>
          <p:nvPr/>
        </p:nvSpPr>
        <p:spPr>
          <a:xfrm>
            <a:off x="3281747" y="1872286"/>
            <a:ext cx="295274" cy="355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2</a:t>
            </a:r>
            <a:endParaRPr lang="nl-BE" b="1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33461" y="7424956"/>
            <a:ext cx="6205924" cy="366891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2" name="TextBox 81"/>
          <p:cNvSpPr txBox="1"/>
          <p:nvPr/>
        </p:nvSpPr>
        <p:spPr>
          <a:xfrm>
            <a:off x="625271" y="7455243"/>
            <a:ext cx="5841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Toplo vrijeme</a:t>
            </a:r>
            <a:endParaRPr lang="en-US" sz="1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1628" y="5695398"/>
            <a:ext cx="6219616" cy="310209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8" name="TextBox 37"/>
          <p:cNvSpPr txBox="1"/>
          <p:nvPr/>
        </p:nvSpPr>
        <p:spPr>
          <a:xfrm>
            <a:off x="754217" y="5683097"/>
            <a:ext cx="5614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Hladno vrijeme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2899" y="6085781"/>
            <a:ext cx="6186219" cy="1214580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5" name="TextBox 84"/>
          <p:cNvSpPr txBox="1"/>
          <p:nvPr/>
        </p:nvSpPr>
        <p:spPr>
          <a:xfrm>
            <a:off x="371478" y="6140325"/>
            <a:ext cx="58945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Izbjegni stres zbog hladnoće i smrzavanja zbog vjetra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osobito ako su ovce i janjad nedavno ostrižene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uključuje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endParaRPr lang="nl-BE" sz="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Ogradi ventilatore duž vozila ili zaustavi vozilo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Uvijek održavaj dostatnu ventilaciju.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l-BE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 hranu 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prije utovara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nl-BE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Izbjegavaj utovariti mokre ovce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 dodatno grijanje</a:t>
            </a:r>
            <a:endParaRPr lang="nl-BE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TextBox 10"/>
          <p:cNvSpPr txBox="1"/>
          <p:nvPr/>
        </p:nvSpPr>
        <p:spPr>
          <a:xfrm>
            <a:off x="12222" y="9516884"/>
            <a:ext cx="6236043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5005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000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01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001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7502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0028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45032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0036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00" b="1" dirty="0">
                <a:solidFill>
                  <a:schemeClr val="bg1"/>
                </a:solidFill>
              </a:rPr>
              <a:t>Zahvale</a:t>
            </a:r>
            <a:r>
              <a:rPr lang="hr-HR" sz="1000" dirty="0">
                <a:solidFill>
                  <a:schemeClr val="bg1"/>
                </a:solidFill>
              </a:rPr>
              <a:t>: Projekt Europske komisije (SANCO / 2015 / G3 / SI2.701422). Informativni letci razvijeni su u suradnji sa svim članovima konzorcija, članovima fokus grupe i dionicima.</a:t>
            </a:r>
            <a:endParaRPr lang="el-GR" sz="1000" dirty="0">
              <a:solidFill>
                <a:schemeClr val="bg1"/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48" name="Picture 4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043" y="9457899"/>
            <a:ext cx="659867" cy="44838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351349"/>
              </p:ext>
            </p:extLst>
          </p:nvPr>
        </p:nvGraphicFramePr>
        <p:xfrm>
          <a:off x="441982" y="4474010"/>
          <a:ext cx="6025014" cy="982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9339">
                  <a:extLst>
                    <a:ext uri="{9D8B030D-6E8A-4147-A177-3AD203B41FA5}">
                      <a16:colId xmlns:a16="http://schemas.microsoft.com/office/drawing/2014/main" xmlns="" val="1755933776"/>
                    </a:ext>
                  </a:extLst>
                </a:gridCol>
                <a:gridCol w="1509899">
                  <a:extLst>
                    <a:ext uri="{9D8B030D-6E8A-4147-A177-3AD203B41FA5}">
                      <a16:colId xmlns:a16="http://schemas.microsoft.com/office/drawing/2014/main" xmlns="" val="2161558186"/>
                    </a:ext>
                  </a:extLst>
                </a:gridCol>
                <a:gridCol w="1492888">
                  <a:extLst>
                    <a:ext uri="{9D8B030D-6E8A-4147-A177-3AD203B41FA5}">
                      <a16:colId xmlns:a16="http://schemas.microsoft.com/office/drawing/2014/main" xmlns="" val="1533658207"/>
                    </a:ext>
                  </a:extLst>
                </a:gridCol>
                <a:gridCol w="1492888">
                  <a:extLst>
                    <a:ext uri="{9D8B030D-6E8A-4147-A177-3AD203B41FA5}">
                      <a16:colId xmlns:a16="http://schemas.microsoft.com/office/drawing/2014/main" xmlns="" val="4001423263"/>
                    </a:ext>
                  </a:extLst>
                </a:gridCol>
              </a:tblGrid>
              <a:tr h="196490">
                <a:tc rowSpan="3"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  <a:r>
                        <a:rPr lang="hr-HR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ip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Preporučeni</a:t>
                      </a:r>
                      <a:r>
                        <a:rPr lang="hr-HR" sz="90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raspon temperatura pri prisilnoj ventilaciji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3715990"/>
                  </a:ext>
                </a:extLst>
              </a:tr>
              <a:tr h="19649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Najmanje</a:t>
                      </a:r>
                      <a:r>
                        <a:rPr lang="en-GB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(ºC)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Maximum </a:t>
                      </a:r>
                      <a:r>
                        <a:rPr lang="hr-HR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prilagođen</a:t>
                      </a:r>
                      <a:r>
                        <a:rPr lang="hr-HR" sz="90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vlazi</a:t>
                      </a:r>
                      <a:r>
                        <a:rPr lang="en-GB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(ºC)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2783032"/>
                  </a:ext>
                </a:extLst>
              </a:tr>
              <a:tr h="196490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Rel</a:t>
                      </a:r>
                      <a:r>
                        <a:rPr lang="hr-HR" sz="900" dirty="0" err="1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ativna</a:t>
                      </a:r>
                      <a:r>
                        <a:rPr lang="hr-HR" sz="90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vlaga</a:t>
                      </a:r>
                      <a:r>
                        <a:rPr lang="en-GB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&lt; 80%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err="1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Rel</a:t>
                      </a:r>
                      <a:r>
                        <a:rPr lang="hr-HR" sz="900" dirty="0" err="1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ativna</a:t>
                      </a:r>
                      <a:r>
                        <a:rPr lang="hr-HR" sz="90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vlaga</a:t>
                      </a:r>
                      <a:r>
                        <a:rPr lang="en-GB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&gt; 80%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0843880"/>
                  </a:ext>
                </a:extLst>
              </a:tr>
              <a:tr h="196490"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Ovce</a:t>
                      </a:r>
                      <a:r>
                        <a:rPr lang="hr-HR" sz="90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s runom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4878023"/>
                  </a:ext>
                </a:extLst>
              </a:tr>
              <a:tr h="196490"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Ostrižene</a:t>
                      </a:r>
                      <a:r>
                        <a:rPr lang="hr-HR" sz="90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ovce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90170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29</a:t>
                      </a:r>
                      <a:endParaRPr lang="nl-BE" sz="9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232851"/>
                  </a:ext>
                </a:extLst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366031" y="1603930"/>
            <a:ext cx="44456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Smanji na najmanju mjeru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utjecaj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vremenskih uvjeta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 životinje 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 da su </a:t>
            </a:r>
            <a:r>
              <a:rPr lang="ca-ES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temperatur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i vlaga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 vozilu u skladu s potrebama ovaca vezano za tip, težinu i starost ovaca</a:t>
            </a:r>
            <a:endParaRPr lang="nl-BE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Kontroliraj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unutarnju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temperaturu 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(min</a:t>
            </a:r>
            <a:r>
              <a:rPr lang="en-US" sz="105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5°C</a:t>
            </a:r>
            <a:r>
              <a:rPr lang="en-US" sz="105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max.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  <a:r>
              <a:rPr lang="en-US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30°C</a:t>
            </a:r>
            <a:r>
              <a:rPr lang="en-US" sz="105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Budi siguran da ventilatori rade.</a:t>
            </a:r>
            <a:endParaRPr lang="en-US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Sustavom </a:t>
            </a:r>
            <a:r>
              <a:rPr lang="hr-HR" sz="10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monitoringa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treba uzeti u obzir m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in/max temperature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ali i trajanje temperatura izvan navedenog temperaturnog raspona.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</a:t>
            </a:r>
            <a:r>
              <a:rPr lang="hr-HR" sz="105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duga putovanja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provjeri da </a:t>
            </a:r>
            <a:r>
              <a:rPr lang="en-GB" sz="10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ventila</a:t>
            </a:r>
            <a:r>
              <a:rPr lang="hr-HR" sz="10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cija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 sustav za </a:t>
            </a:r>
            <a:r>
              <a:rPr lang="hr-HR" sz="1050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monitoring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temperature rade ispravno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Isti trebaju biti smješteni u kabini vozača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 mu omoguće kontrolu</a:t>
            </a:r>
            <a:r>
              <a:rPr lang="en-GB" sz="1050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Također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opremi vozilo mehaničkim sustavom za ventilaciju u svrhu reguliranja vlage i t</a:t>
            </a:r>
            <a:r>
              <a:rPr lang="en-GB" sz="105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emperature</a:t>
            </a:r>
            <a:r>
              <a:rPr lang="en-GB" sz="105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Sen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zori moraju biti iza kabine na prvoj platformi za očitanje toplinskih vrijednosti te na trećoj platformi na kraju vozila za očitanje najnižih vrijednosti temperature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+mj-lt"/>
              <a:buAutoNum type="arabicPeriod" startAt="2"/>
            </a:pPr>
            <a:endParaRPr lang="en-GB" sz="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+mj-lt"/>
              <a:buAutoNum type="arabicPeriod" startAt="2"/>
            </a:pPr>
            <a:endParaRPr lang="ca-ES" sz="11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+mj-lt"/>
              <a:buAutoNum type="arabicPeriod" startAt="2"/>
            </a:pPr>
            <a:endParaRPr lang="en-GB" sz="1100" i="1" dirty="0">
              <a:solidFill>
                <a:schemeClr val="accent3">
                  <a:lumMod val="20000"/>
                  <a:lumOff val="80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Font typeface="+mj-lt"/>
              <a:buAutoNum type="arabicPeriod" startAt="2"/>
            </a:pPr>
            <a:endParaRPr lang="en-US" sz="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166" y="5597398"/>
            <a:ext cx="563287" cy="5429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44276" y="2514306"/>
            <a:ext cx="1471414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Uvijek obrati pozornost na</a:t>
            </a:r>
            <a:r>
              <a:rPr lang="en-GB" sz="10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  <a:endParaRPr lang="en-GB" sz="10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198438">
              <a:buFont typeface="Arial" panose="020B0604020202020204" pitchFamily="34" charset="0"/>
              <a:buChar char="•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Strujanje zraka u jedinici na vozilu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198438">
              <a:buFont typeface="Arial" panose="020B0604020202020204" pitchFamily="34" charset="0"/>
              <a:buChar char="•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Brzinu putovanja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198438">
              <a:buFont typeface="Arial" panose="020B0604020202020204" pitchFamily="34" charset="0"/>
              <a:buChar char="•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Broj, lokaciju i uvjete planiranih zaustavljanja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198438">
              <a:buFont typeface="Arial" panose="020B0604020202020204" pitchFamily="34" charset="0"/>
              <a:buChar char="•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Prostor za životinje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198438">
              <a:buFont typeface="Arial" panose="020B0604020202020204" pitchFamily="34" charset="0"/>
              <a:buChar char="•"/>
            </a:pPr>
            <a:r>
              <a:rPr lang="hr-HR" sz="1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Uvjete za ovce</a:t>
            </a:r>
            <a:endParaRPr lang="en-GB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33461" y="7890233"/>
            <a:ext cx="6204063" cy="1475566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60" name="TextBox 59"/>
          <p:cNvSpPr txBox="1"/>
          <p:nvPr/>
        </p:nvSpPr>
        <p:spPr>
          <a:xfrm>
            <a:off x="349391" y="7958021"/>
            <a:ext cx="4418454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Smanji na najmanju mjeru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rizik od </a:t>
            </a:r>
            <a:r>
              <a:rPr lang="hr-HR" sz="105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toplinskog stresa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uključuje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endParaRPr lang="nl-BE" sz="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Utovari i prevozi ovce tijekom hladnijeg dijela dana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Odgodi prijevoz do povoljnijih vremenskih uvjeta.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Osiguraj veću podnu površinu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BE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Vozilo smjesti u hlad s dovoljnim strujanjem zraka ili koristi prisilnu ventilaciju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dodatni ventilatori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endParaRPr lang="en-GB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BE" sz="3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Smanji na najmanju mjeru zaustavljanja</a:t>
            </a:r>
            <a:r>
              <a:rPr lang="en-GB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05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kad je to moguće</a:t>
            </a:r>
            <a:endParaRPr lang="nl-BE" sz="105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167" y="8223373"/>
            <a:ext cx="1345081" cy="933938"/>
          </a:xfrm>
          <a:prstGeom prst="ellipse">
            <a:avLst/>
          </a:prstGeom>
          <a:ln w="19050">
            <a:solidFill>
              <a:srgbClr val="11415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3" name="TextBox 62"/>
          <p:cNvSpPr txBox="1"/>
          <p:nvPr/>
        </p:nvSpPr>
        <p:spPr>
          <a:xfrm rot="16200000">
            <a:off x="6248217" y="5040325"/>
            <a:ext cx="85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700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©EFSA, 2004</a:t>
            </a:r>
            <a:endParaRPr lang="nl-BE" sz="700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GB" sz="1100" i="1" dirty="0">
              <a:solidFill>
                <a:schemeClr val="accent3">
                  <a:lumMod val="20000"/>
                  <a:lumOff val="80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27" name="Picture 3" descr="https://upload.wikimedia.org/wikipedia/commons/b/ba/Sheep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709" y="1595124"/>
            <a:ext cx="970548" cy="754646"/>
          </a:xfrm>
          <a:prstGeom prst="ellipse">
            <a:avLst/>
          </a:prstGeom>
          <a:ln>
            <a:solidFill>
              <a:srgbClr val="11415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C6B098C3-F14C-4A2E-946B-2E06507708F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01" b="89958" l="1700" r="90000">
                        <a14:foregroundMark x1="13200" y1="71711" x2="13200" y2="71711"/>
                        <a14:foregroundMark x1="15400" y1="70438" x2="15400" y2="70438"/>
                        <a14:foregroundMark x1="18400" y1="71146" x2="18400" y2="71146"/>
                        <a14:foregroundMark x1="20400" y1="71004" x2="20400" y2="71004"/>
                        <a14:foregroundMark x1="24400" y1="70438" x2="24400" y2="70438"/>
                        <a14:foregroundMark x1="26900" y1="70438" x2="26900" y2="70438"/>
                        <a14:foregroundMark x1="30600" y1="70156" x2="30600" y2="70156"/>
                        <a14:foregroundMark x1="33200" y1="70014" x2="33200" y2="70014"/>
                        <a14:foregroundMark x1="35900" y1="70721" x2="35900" y2="70721"/>
                        <a14:foregroundMark x1="38800" y1="71146" x2="38800" y2="71146"/>
                        <a14:foregroundMark x1="42000" y1="71146" x2="42000" y2="71146"/>
                        <a14:foregroundMark x1="44700" y1="70721" x2="44700" y2="70721"/>
                        <a14:foregroundMark x1="48700" y1="70156" x2="48700" y2="70156"/>
                        <a14:foregroundMark x1="51000" y1="70156" x2="51000" y2="70156"/>
                        <a14:foregroundMark x1="53400" y1="70014" x2="53400" y2="70014"/>
                        <a14:foregroundMark x1="58100" y1="70580" x2="58100" y2="70580"/>
                        <a14:foregroundMark x1="60300" y1="70580" x2="60300" y2="70580"/>
                        <a14:foregroundMark x1="63200" y1="70721" x2="63200" y2="70721"/>
                        <a14:foregroundMark x1="64500" y1="70721" x2="64500" y2="70721"/>
                        <a14:foregroundMark x1="67700" y1="71287" x2="67700" y2="71287"/>
                        <a14:foregroundMark x1="70600" y1="70721" x2="70600" y2="707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7" y="-99741"/>
            <a:ext cx="1917532" cy="1355695"/>
          </a:xfrm>
          <a:prstGeom prst="rect">
            <a:avLst/>
          </a:prstGeom>
        </p:spPr>
      </p:pic>
      <p:sp>
        <p:nvSpPr>
          <p:cNvPr id="40" name="Oval 39">
            <a:extLst>
              <a:ext uri="{FF2B5EF4-FFF2-40B4-BE49-F238E27FC236}">
                <a16:creationId xmlns:a16="http://schemas.microsoft.com/office/drawing/2014/main" xmlns="" id="{F0681AEB-2CCD-4D0A-97CD-4F9B4EA98B5C}"/>
              </a:ext>
            </a:extLst>
          </p:cNvPr>
          <p:cNvSpPr/>
          <p:nvPr/>
        </p:nvSpPr>
        <p:spPr>
          <a:xfrm>
            <a:off x="3052709" y="355161"/>
            <a:ext cx="700145" cy="34863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F76CE86-BA9F-4A8D-A139-01100ACE8452}"/>
              </a:ext>
            </a:extLst>
          </p:cNvPr>
          <p:cNvSpPr txBox="1"/>
          <p:nvPr/>
        </p:nvSpPr>
        <p:spPr>
          <a:xfrm flipH="1">
            <a:off x="2996951" y="390982"/>
            <a:ext cx="755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00" b="1" dirty="0" smtClean="0">
                <a:solidFill>
                  <a:schemeClr val="bg1"/>
                </a:solidFill>
              </a:rPr>
              <a:t>Stranica 2</a:t>
            </a:r>
            <a:endParaRPr lang="nl-BE" sz="1000" b="1" dirty="0">
              <a:solidFill>
                <a:schemeClr val="bg1"/>
              </a:solidFill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166" y="7289438"/>
            <a:ext cx="594625" cy="59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7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4717</TotalTime>
  <Words>738</Words>
  <Application>Microsoft Office PowerPoint</Application>
  <PresentationFormat>A4 (210x297 mm)</PresentationFormat>
  <Paragraphs>93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Theme</vt:lpstr>
      <vt:lpstr>PowerPointova prezentacija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Puck den Otter</dc:creator>
  <cp:lastModifiedBy>Branka Šošić</cp:lastModifiedBy>
  <cp:revision>361</cp:revision>
  <cp:lastPrinted>2017-06-13T14:11:17Z</cp:lastPrinted>
  <dcterms:created xsi:type="dcterms:W3CDTF">2016-09-12T08:48:31Z</dcterms:created>
  <dcterms:modified xsi:type="dcterms:W3CDTF">2018-08-02T08:40:37Z</dcterms:modified>
</cp:coreProperties>
</file>